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2" r:id="rId2"/>
    <p:sldId id="257" r:id="rId3"/>
    <p:sldId id="293" r:id="rId4"/>
    <p:sldId id="320" r:id="rId5"/>
    <p:sldId id="295" r:id="rId6"/>
    <p:sldId id="318" r:id="rId7"/>
    <p:sldId id="296" r:id="rId8"/>
    <p:sldId id="297" r:id="rId9"/>
    <p:sldId id="321" r:id="rId10"/>
    <p:sldId id="298" r:id="rId11"/>
    <p:sldId id="299" r:id="rId12"/>
    <p:sldId id="322" r:id="rId13"/>
    <p:sldId id="301" r:id="rId14"/>
    <p:sldId id="302" r:id="rId15"/>
    <p:sldId id="303" r:id="rId16"/>
    <p:sldId id="323" r:id="rId17"/>
    <p:sldId id="304" r:id="rId18"/>
    <p:sldId id="324" r:id="rId19"/>
    <p:sldId id="325" r:id="rId20"/>
    <p:sldId id="305" r:id="rId21"/>
    <p:sldId id="306" r:id="rId22"/>
    <p:sldId id="311" r:id="rId23"/>
    <p:sldId id="317" r:id="rId24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56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2A89C67-94B3-FD03-7512-E9F70C3FA4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272C0A42-757E-BA36-9D4B-7364DCCE73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03A0ACD2-66B0-BBEE-62C1-1FF385C8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2025/5/29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64D9DAA0-79AF-A836-5DF1-BD266591C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B966C3D-06BB-2EF4-9AC0-99FB87250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81642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3547ED4-526D-E927-EE53-2F23A579CC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9E36ED7B-6794-AF6A-09A5-5421D9DE3F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F7755225-40D2-2B53-4CF1-A3A94151CC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2025/5/29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6C52FD04-D64B-B47E-C32B-40BC33B955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D8C09285-4A8D-78A8-EFBE-15DBB21640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92028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6641356D-9154-C1E5-3EA4-E045D2F4D4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0E29DAAD-8529-EC3F-CF75-D111B18FA0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DBC5010-73E3-86F9-4A4A-4AF068A72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2025/5/29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37F3D14F-02BD-1DEE-4282-1031DF1A53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BC67475D-2649-9B3F-EE88-FE7084CC67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00865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21D359C-D0F0-E4EC-F129-4231E69A56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018EAE8-D8E2-8FE4-4D18-86270F5F03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B5FCA8D6-C73F-C2B4-8544-EB6EA0CEAE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2025/5/29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A914B09-A818-86AB-232A-50B7B10FB2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B8169A28-B1C5-E353-E3E8-CD20139D71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88793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EDB9CAD-C6FE-8645-9A94-F6869318E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4F0D6DE9-42DA-3B79-CCCE-4C99FEA85A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64D1B8A-F96E-2CFB-BD66-EEFACBD484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2025/5/29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B05832F-BADC-636C-291D-62F690D6B2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BBFB879D-EDAF-0772-78F2-A1EA999F52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55158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D139F48-5E1A-B04C-2020-D0AA3605F0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B3E48F8B-CCC2-11F6-6023-230ECE2CA2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5ED1D90A-5319-4C70-E04D-CD12CE1C2D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E63FDD58-F234-0E6F-3823-AE643A981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2025/5/29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12621D6E-E38F-84E1-5F57-0DB1917692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2D0F779B-C668-AB24-085A-CA65A0A708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37476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4486A74-017C-E794-FD5F-B81FBE5511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99D2922D-62D1-B8D0-C979-882AEF1F34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3C38CADD-8C8D-B76A-0F9B-833EFC7601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13F314B0-5975-BB90-0DFC-EE3715C4C6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3AD281DB-FF63-936E-52DF-7ECF852530E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6F53083A-1771-5111-2DAD-71232669D2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2025/5/29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6E373E4D-599B-4CDF-55EC-CBB72FA3DA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4FF44D64-FA67-C568-BD73-9ADEE85178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39230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B886EBA-2767-3385-9D18-CCE387A5E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85E3AC64-53ED-9A2E-E228-0AD8F5D34E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2025/5/29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4DB3A800-F80F-C5C2-053F-AE3A6D4E9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D99C6CEB-A787-CD02-A2B3-706984EC9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41776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1F45875F-EDF4-B2E0-4345-621503CC2C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2025/5/29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12117E8F-AA33-1939-0114-621BCE1D7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FD6CFFBD-69B1-ED5F-854D-A5253C4970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39871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B3B7EB2-E8BE-C413-237A-44ACE4DAD5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6B7F465-4F33-7D6A-EF61-B748ED86CA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C970FEAB-E3A6-C982-79E1-5CA78C28C4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1F68843C-31B3-71A4-13AA-F9EAE03B7C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2025/5/29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FF9331C3-0C93-2663-7D0F-9A1DD05BC6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08C2B424-03EB-EB0F-88C4-54E42CFDFE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04596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DA549E2-C287-FABF-F2BE-1C16A75487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85411DEE-D34A-74AC-CD7F-503AD6FAB2E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E716B74-1791-969F-3E16-ED795E7EA6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F99B419F-E72B-6328-83AF-D972B5A434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2025/5/29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A10AB758-0FC4-7B63-443B-64C9FED394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A57898EE-7BB5-C754-A591-38BAAF064B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11018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468F1A1A-0227-4EBF-6FCB-2399DE3241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D998A50-FDE9-515F-7F3B-583B031EBE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F00364C-79B0-4117-67B4-082F2FE0C7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53D48E-BB83-402A-83E9-982DA62C82A7}" type="datetimeFigureOut">
              <a:rPr lang="zh-TW" altLang="en-US" smtClean="0"/>
              <a:t>2025/5/29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E54E215D-381E-D231-CA23-6D8E624C47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6A1845A9-70AB-AD42-0AAA-9888AE244E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02730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10B5906-D3C0-2666-985A-07AB75D709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TW" altLang="en-US" sz="4400" dirty="0">
                <a:latin typeface="標楷體" panose="03000509000000000000" pitchFamily="65" charset="-120"/>
                <a:ea typeface="標楷體" panose="03000509000000000000" pitchFamily="65" charset="-120"/>
              </a:rPr>
              <a:t>生成式</a:t>
            </a:r>
            <a:r>
              <a:rPr lang="en-US" altLang="zh-TW" sz="4400" dirty="0">
                <a:latin typeface="標楷體" panose="03000509000000000000" pitchFamily="65" charset="-120"/>
                <a:ea typeface="標楷體" panose="03000509000000000000" pitchFamily="65" charset="-120"/>
              </a:rPr>
              <a:t>AI</a:t>
            </a:r>
            <a:r>
              <a:rPr lang="zh-TW" altLang="en-US" sz="4400" dirty="0">
                <a:latin typeface="標楷體" panose="03000509000000000000" pitchFamily="65" charset="-120"/>
                <a:ea typeface="標楷體" panose="03000509000000000000" pitchFamily="65" charset="-120"/>
              </a:rPr>
              <a:t>技術與數位行銷人才養成班</a:t>
            </a:r>
            <a:br>
              <a:rPr lang="en-US" altLang="zh-TW" sz="4900" dirty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機器學習與深度學習概論</a:t>
            </a:r>
            <a:endParaRPr lang="zh-TW" altLang="en-US" dirty="0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035476A4-AAE3-2899-90E3-0B3A39E62D5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謝欽旭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國立高雄科技大學電子工程系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dirty="0">
                <a:latin typeface="Book Antiqua" panose="02040602050305030304" pitchFamily="18" charset="0"/>
                <a:ea typeface="標楷體" panose="03000509000000000000" pitchFamily="65" charset="-120"/>
              </a:rPr>
              <a:t>2025</a:t>
            </a:r>
            <a:r>
              <a:rPr lang="zh-TW" altLang="en-US" dirty="0">
                <a:latin typeface="Book Antiqua" panose="02040602050305030304" pitchFamily="18" charset="0"/>
                <a:ea typeface="標楷體" panose="03000509000000000000" pitchFamily="65" charset="-120"/>
              </a:rPr>
              <a:t> </a:t>
            </a:r>
            <a:r>
              <a:rPr lang="en-US" altLang="zh-TW" dirty="0">
                <a:latin typeface="Book Antiqua" panose="02040602050305030304" pitchFamily="18" charset="0"/>
                <a:ea typeface="標楷體" panose="03000509000000000000" pitchFamily="65" charset="-120"/>
              </a:rPr>
              <a:t>Summer</a:t>
            </a:r>
            <a:endParaRPr lang="zh-TW" altLang="en-US" dirty="0">
              <a:latin typeface="Book Antiqua" panose="02040602050305030304" pitchFamily="18" charset="0"/>
              <a:ea typeface="標楷體" panose="03000509000000000000" pitchFamily="65" charset="-120"/>
            </a:endParaRP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553251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CEF0629-E105-0603-AE9A-92402FA075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Computing gradients via automatic differentiation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23FA9C11-29A4-960C-CDB2-65D7A2B7BA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Gradient Computation in NN Optimization</a:t>
            </a:r>
            <a:r>
              <a:rPr lang="en-US" altLang="zh-TW" dirty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Essential for optimization algorithms like </a:t>
            </a:r>
            <a:r>
              <a:rPr lang="en-US" altLang="zh-TW" b="1" dirty="0"/>
              <a:t>stochastic gradient descent (SGD)</a:t>
            </a:r>
            <a:r>
              <a:rPr lang="en-US" altLang="zh-TW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Used to update weights for minimizing loss.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Broader Applications of Gradients</a:t>
            </a:r>
            <a:r>
              <a:rPr lang="en-US" altLang="zh-TW" dirty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Can help </a:t>
            </a:r>
            <a:r>
              <a:rPr lang="en-US" altLang="zh-TW" b="1" dirty="0"/>
              <a:t>diagnose NN predictions</a:t>
            </a:r>
            <a:r>
              <a:rPr lang="en-US" altLang="zh-TW" dirty="0"/>
              <a:t>, explaining why a model makes a certain decision.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Useful in interpretability and debugging.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Upcoming Topics</a:t>
            </a:r>
            <a:r>
              <a:rPr lang="en-US" altLang="zh-TW" dirty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Methods to </a:t>
            </a:r>
            <a:r>
              <a:rPr lang="en-US" altLang="zh-TW" b="1" dirty="0"/>
              <a:t>compute gradients</a:t>
            </a:r>
            <a:r>
              <a:rPr lang="en-US" altLang="zh-TW" dirty="0"/>
              <a:t> of a computation with respect to input variables.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5936267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D2340AC-7282-EBCA-67A3-4E986A7493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Computing the gradients of the loss with respect to trainable variables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C275705-1465-915E-A813-07A677210E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b="1" dirty="0"/>
              <a:t>Automatic Differentiation in </a:t>
            </a:r>
            <a:r>
              <a:rPr lang="en-US" altLang="zh-TW" b="1" dirty="0" err="1"/>
              <a:t>PyTorch</a:t>
            </a:r>
            <a:r>
              <a:rPr lang="en-US" altLang="zh-TW" dirty="0"/>
              <a:t>: Implements the chain rule to compute gradients for nested functions.</a:t>
            </a:r>
          </a:p>
          <a:p>
            <a:r>
              <a:rPr lang="en-US" altLang="zh-TW" b="1" dirty="0"/>
              <a:t>Gradient Calculation Context</a:t>
            </a:r>
            <a:r>
              <a:rPr lang="en-US" altLang="zh-TW" dirty="0"/>
              <a:t>: </a:t>
            </a:r>
            <a:r>
              <a:rPr lang="en-US" altLang="zh-TW" dirty="0" err="1"/>
              <a:t>PyTorch</a:t>
            </a:r>
            <a:r>
              <a:rPr lang="en-US" altLang="zh-TW" dirty="0"/>
              <a:t> dynamically tracks operations to determine gradient dependencies.</a:t>
            </a:r>
          </a:p>
          <a:p>
            <a:r>
              <a:rPr lang="en-US" altLang="zh-TW" b="1" dirty="0" err="1"/>
              <a:t>torch.autograd.backward</a:t>
            </a:r>
            <a:r>
              <a:rPr lang="en-US" altLang="zh-TW" b="1" dirty="0"/>
              <a:t>()</a:t>
            </a:r>
            <a:r>
              <a:rPr lang="en-US" altLang="zh-TW" dirty="0"/>
              <a:t>: Computes the sum of gradients of a tensor with respect to leaf nodes in the computation graph.</a:t>
            </a:r>
          </a:p>
          <a:p>
            <a:r>
              <a:rPr lang="en-US" altLang="zh-TW" b="1" dirty="0"/>
              <a:t>Gradient Computation</a:t>
            </a:r>
            <a:r>
              <a:rPr lang="en-US" altLang="zh-TW" dirty="0"/>
              <a:t>: Loss is used to compute gradients for (w) and (b) using </a:t>
            </a:r>
            <a:r>
              <a:rPr lang="en-US" altLang="zh-TW" dirty="0" err="1"/>
              <a:t>PyTorch’s</a:t>
            </a:r>
            <a:r>
              <a:rPr lang="en-US" altLang="zh-TW" dirty="0"/>
              <a:t> </a:t>
            </a:r>
            <a:r>
              <a:rPr lang="en-US" altLang="zh-TW" dirty="0" err="1"/>
              <a:t>autograd</a:t>
            </a:r>
            <a:r>
              <a:rPr lang="en-US" altLang="zh-TW" dirty="0"/>
              <a:t> mechanism.</a:t>
            </a:r>
          </a:p>
        </p:txBody>
      </p:sp>
    </p:spTree>
    <p:extLst>
      <p:ext uri="{BB962C8B-B14F-4D97-AF65-F5344CB8AC3E}">
        <p14:creationId xmlns:p14="http://schemas.microsoft.com/office/powerpoint/2010/main" val="16370817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891EF1F-CECD-160D-E200-D7A4AB16DD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AE67E43-9D1A-F0D1-166A-D1F8CEB09E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w =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torch.tensor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1.0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requires_grad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=</a:t>
            </a:r>
            <a:r>
              <a:rPr lang="en-US" altLang="zh-TW" sz="1400" b="0" dirty="0">
                <a:solidFill>
                  <a:srgbClr val="0000FF"/>
                </a:solidFill>
                <a:effectLst/>
                <a:latin typeface="Courier New" panose="02070309020205020404" pitchFamily="49" charset="0"/>
              </a:rPr>
              <a:t>True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b =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torch.tensor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0.5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requires_grad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=</a:t>
            </a:r>
            <a:r>
              <a:rPr lang="en-US" altLang="zh-TW" sz="1400" b="0" dirty="0">
                <a:solidFill>
                  <a:srgbClr val="0000FF"/>
                </a:solidFill>
                <a:effectLst/>
                <a:latin typeface="Courier New" panose="02070309020205020404" pitchFamily="49" charset="0"/>
              </a:rPr>
              <a:t>True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x =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torch.tensor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([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1.4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])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y =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torch.tensor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([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2.1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])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z =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torch.add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torch.mul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(w, x), b)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loss = (y-z).</a:t>
            </a:r>
            <a:r>
              <a:rPr lang="en-US" altLang="zh-TW" sz="1400" b="0" dirty="0">
                <a:solidFill>
                  <a:srgbClr val="6A5221"/>
                </a:solidFill>
                <a:effectLst/>
                <a:latin typeface="Courier New" panose="02070309020205020404" pitchFamily="49" charset="0"/>
              </a:rPr>
              <a:t>pow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2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).</a:t>
            </a:r>
            <a:r>
              <a:rPr lang="en-US" altLang="zh-TW" sz="1400" b="0" dirty="0">
                <a:solidFill>
                  <a:srgbClr val="6A5221"/>
                </a:solidFill>
                <a:effectLst/>
                <a:latin typeface="Courier New" panose="02070309020205020404" pitchFamily="49" charset="0"/>
              </a:rPr>
              <a:t>sum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()</a:t>
            </a:r>
          </a:p>
          <a:p>
            <a:pPr marL="0" indent="0">
              <a:buNone/>
            </a:pP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loss.backward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()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6A5221"/>
                </a:solidFill>
                <a:effectLst/>
                <a:latin typeface="Courier New" panose="02070309020205020404" pitchFamily="49" charset="0"/>
              </a:rPr>
              <a:t>print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'dL/</a:t>
            </a:r>
            <a:r>
              <a:rPr lang="en-US" altLang="zh-TW" sz="1400" b="0" dirty="0" err="1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dw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 : '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w.grad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6A5221"/>
                </a:solidFill>
                <a:effectLst/>
                <a:latin typeface="Courier New" panose="02070309020205020404" pitchFamily="49" charset="0"/>
              </a:rPr>
              <a:t>print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'dL/</a:t>
            </a:r>
            <a:r>
              <a:rPr lang="en-US" altLang="zh-TW" sz="1400" b="0" dirty="0" err="1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db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 : '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b.grad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6A5221"/>
                </a:solidFill>
                <a:effectLst/>
                <a:latin typeface="Courier New" panose="02070309020205020404" pitchFamily="49" charset="0"/>
              </a:rPr>
              <a:t>print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2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* x * ((w * x + b) - y))</a:t>
            </a: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0643335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0F90F62-D718-2745-9E12-63FF1CCE51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B168C66-6442-26E4-7A28-C9C3153E5A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Ex_13_01.ipynb</a:t>
            </a:r>
          </a:p>
          <a:p>
            <a:r>
              <a:rPr lang="en-US" altLang="zh-TW"/>
              <a:t>ex_13_01.py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555019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115AA3D-DE7D-CFE8-1C17-488B702E28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Simplifying implementations of common architectures via the </a:t>
            </a:r>
            <a:r>
              <a:rPr lang="en-US" altLang="zh-TW" b="1" dirty="0" err="1"/>
              <a:t>torch.nn</a:t>
            </a:r>
            <a:r>
              <a:rPr lang="en-US" altLang="zh-TW" b="1" dirty="0"/>
              <a:t> module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FCDD7C4C-67D3-8071-92D7-D932D65906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b="1" dirty="0"/>
              <a:t>Feedforward Neural Networks</a:t>
            </a:r>
            <a:r>
              <a:rPr lang="en-US" altLang="zh-TW" dirty="0"/>
              <a:t>: You’ve seen examples like multilayer </a:t>
            </a:r>
            <a:r>
              <a:rPr lang="en-US" altLang="zh-TW" dirty="0" err="1"/>
              <a:t>perceptrons</a:t>
            </a:r>
            <a:r>
              <a:rPr lang="en-US" altLang="zh-TW" dirty="0"/>
              <a:t> built using `</a:t>
            </a:r>
            <a:r>
              <a:rPr lang="en-US" altLang="zh-TW" dirty="0" err="1"/>
              <a:t>nn.Module</a:t>
            </a:r>
            <a:r>
              <a:rPr lang="en-US" altLang="zh-TW" dirty="0"/>
              <a:t>`.</a:t>
            </a:r>
          </a:p>
          <a:p>
            <a:r>
              <a:rPr lang="en-US" altLang="zh-TW" b="1" dirty="0"/>
              <a:t>Defining Layers</a:t>
            </a:r>
            <a:r>
              <a:rPr lang="en-US" altLang="zh-TW" dirty="0"/>
              <a:t>: `</a:t>
            </a:r>
            <a:r>
              <a:rPr lang="en-US" altLang="zh-TW" dirty="0" err="1"/>
              <a:t>nn.Module</a:t>
            </a:r>
            <a:r>
              <a:rPr lang="en-US" altLang="zh-TW" dirty="0"/>
              <a:t>` allows for flexible layer definition and custom architectures.</a:t>
            </a:r>
          </a:p>
          <a:p>
            <a:r>
              <a:rPr lang="en-US" altLang="zh-TW" b="1" dirty="0"/>
              <a:t>Alternative Approach</a:t>
            </a:r>
            <a:r>
              <a:rPr lang="en-US" altLang="zh-TW" dirty="0"/>
              <a:t>: `</a:t>
            </a:r>
            <a:r>
              <a:rPr lang="en-US" altLang="zh-TW" dirty="0" err="1"/>
              <a:t>nn.Sequential</a:t>
            </a:r>
            <a:r>
              <a:rPr lang="en-US" altLang="zh-TW" dirty="0"/>
              <a:t>` offers a convenient way to stack layers in a sequential manner.</a:t>
            </a:r>
          </a:p>
          <a:p>
            <a:r>
              <a:rPr lang="en-US" altLang="zh-TW" b="1" dirty="0"/>
              <a:t>Key Difference</a:t>
            </a:r>
            <a:r>
              <a:rPr lang="en-US" altLang="zh-TW" dirty="0"/>
              <a:t>: `</a:t>
            </a:r>
            <a:r>
              <a:rPr lang="en-US" altLang="zh-TW" dirty="0" err="1"/>
              <a:t>nn.Sequential</a:t>
            </a:r>
            <a:r>
              <a:rPr lang="en-US" altLang="zh-TW" dirty="0"/>
              <a:t>` simplifies layer composition by automatically chaining them, whereas `</a:t>
            </a:r>
            <a:r>
              <a:rPr lang="en-US" altLang="zh-TW" dirty="0" err="1"/>
              <a:t>nn.Module</a:t>
            </a:r>
            <a:r>
              <a:rPr lang="en-US" altLang="zh-TW" dirty="0"/>
              <a:t>` provides finer control over layer operations.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2347758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552E94C-BCF0-FFD3-A348-1F69C9CDE1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Implementing models based on </a:t>
            </a:r>
            <a:r>
              <a:rPr lang="en-US" altLang="zh-TW" dirty="0" err="1"/>
              <a:t>nn.Sequential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FDC50D4-E30B-5D69-B902-2264A7B3F6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zh-TW" b="1" dirty="0"/>
              <a:t>Layer Connectivity</a:t>
            </a:r>
            <a:r>
              <a:rPr lang="en-US" altLang="zh-TW" dirty="0"/>
              <a:t>: `</a:t>
            </a:r>
            <a:r>
              <a:rPr lang="en-US" altLang="zh-TW" dirty="0" err="1"/>
              <a:t>nn.Sequential</a:t>
            </a:r>
            <a:r>
              <a:rPr lang="en-US" altLang="zh-TW" dirty="0"/>
              <a:t>` chains layers in a cascaded order, where each layer’s output becomes the next layer’s input.</a:t>
            </a:r>
          </a:p>
          <a:p>
            <a:r>
              <a:rPr lang="en-US" altLang="zh-TW" b="1" dirty="0"/>
              <a:t>Example Model</a:t>
            </a:r>
            <a:r>
              <a:rPr lang="en-US" altLang="zh-TW" dirty="0"/>
              <a:t>: Two fully connected layers followed by </a:t>
            </a:r>
            <a:r>
              <a:rPr lang="en-US" altLang="zh-TW" dirty="0" err="1"/>
              <a:t>ReLU</a:t>
            </a:r>
            <a:r>
              <a:rPr lang="en-US" altLang="zh-TW" dirty="0"/>
              <a:t> activations are sequentially connected.</a:t>
            </a:r>
          </a:p>
          <a:p>
            <a:r>
              <a:rPr lang="en-US" altLang="zh-TW" b="1" dirty="0"/>
              <a:t>Configuration Options</a:t>
            </a:r>
            <a:r>
              <a:rPr lang="en-US" altLang="zh-TW" dirty="0"/>
              <a:t>:</a:t>
            </a:r>
          </a:p>
          <a:p>
            <a:pPr lvl="1"/>
            <a:r>
              <a:rPr lang="en-US" altLang="zh-TW" dirty="0"/>
              <a:t>Activation functions (e.g., </a:t>
            </a:r>
            <a:r>
              <a:rPr lang="en-US" altLang="zh-TW" dirty="0" err="1"/>
              <a:t>ReLU</a:t>
            </a:r>
            <a:r>
              <a:rPr lang="en-US" altLang="zh-TW" dirty="0"/>
              <a:t>, sigmoid).</a:t>
            </a:r>
          </a:p>
          <a:p>
            <a:pPr lvl="1"/>
            <a:r>
              <a:rPr lang="en-US" altLang="zh-TW" dirty="0"/>
              <a:t>Weight initialization (`</a:t>
            </a:r>
            <a:r>
              <a:rPr lang="en-US" altLang="zh-TW" dirty="0" err="1"/>
              <a:t>nn.init</a:t>
            </a:r>
            <a:r>
              <a:rPr lang="en-US" altLang="zh-TW" dirty="0"/>
              <a:t>`, e.g., Xavier initialization).</a:t>
            </a:r>
          </a:p>
          <a:p>
            <a:pPr lvl="1"/>
            <a:r>
              <a:rPr lang="en-US" altLang="zh-TW" dirty="0"/>
              <a:t>Regularization techniques:</a:t>
            </a:r>
          </a:p>
          <a:p>
            <a:pPr lvl="2"/>
            <a:r>
              <a:rPr lang="en-US" altLang="zh-TW" b="1" dirty="0"/>
              <a:t>L2 Regularization</a:t>
            </a:r>
            <a:r>
              <a:rPr lang="en-US" altLang="zh-TW" dirty="0"/>
              <a:t>: via `</a:t>
            </a:r>
            <a:r>
              <a:rPr lang="en-US" altLang="zh-TW" dirty="0" err="1"/>
              <a:t>weight_decay</a:t>
            </a:r>
            <a:r>
              <a:rPr lang="en-US" altLang="zh-TW" dirty="0"/>
              <a:t>` in optimizers.</a:t>
            </a:r>
          </a:p>
          <a:p>
            <a:pPr lvl="2"/>
            <a:r>
              <a:rPr lang="en-US" altLang="zh-TW" b="1" dirty="0"/>
              <a:t>L1 Regularization</a:t>
            </a:r>
            <a:r>
              <a:rPr lang="en-US" altLang="zh-TW" dirty="0"/>
              <a:t>: adding penalty term to the loss function.</a:t>
            </a:r>
          </a:p>
          <a:p>
            <a:r>
              <a:rPr lang="en-US" altLang="zh-TW" b="1" dirty="0"/>
              <a:t>Further Customization</a:t>
            </a:r>
            <a:r>
              <a:rPr lang="en-US" altLang="zh-TW" dirty="0"/>
              <a:t>: Optimizer selection (`</a:t>
            </a:r>
            <a:r>
              <a:rPr lang="en-US" altLang="zh-TW" dirty="0" err="1"/>
              <a:t>torch.optim</a:t>
            </a:r>
            <a:r>
              <a:rPr lang="en-US" altLang="zh-TW" dirty="0"/>
              <a:t>`) and loss function specification (`</a:t>
            </a:r>
            <a:r>
              <a:rPr lang="en-US" altLang="zh-TW" dirty="0" err="1"/>
              <a:t>torch.nn</a:t>
            </a:r>
            <a:r>
              <a:rPr lang="en-US" altLang="zh-TW" dirty="0"/>
              <a:t>`).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9133974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D8FCD35-E834-7FEF-F52D-EA3B6E5CC9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FA59B609-5290-471D-092A-7C900399D5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1400" b="0" dirty="0">
                <a:solidFill>
                  <a:srgbClr val="9723B4"/>
                </a:solidFill>
                <a:effectLst/>
                <a:latin typeface="Courier New" panose="02070309020205020404" pitchFamily="49" charset="0"/>
              </a:rPr>
              <a:t>import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torch.nn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altLang="zh-TW" sz="1400" b="0" dirty="0">
                <a:solidFill>
                  <a:srgbClr val="9723B4"/>
                </a:solidFill>
                <a:effectLst/>
                <a:latin typeface="Courier New" panose="02070309020205020404" pitchFamily="49" charset="0"/>
              </a:rPr>
              <a:t>as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nn</a:t>
            </a:r>
            <a:endParaRPr lang="en-US" altLang="zh-TW" sz="1400" b="0" dirty="0">
              <a:solidFill>
                <a:srgbClr val="000000"/>
              </a:solidFill>
              <a:effectLst/>
              <a:latin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model =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nn.Sequential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nn.Linear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4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16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),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nn.ReLU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(),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nn.Linear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16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32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),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nn.ReLU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())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model</a:t>
            </a:r>
          </a:p>
          <a:p>
            <a:pPr marL="0" indent="0">
              <a:buNone/>
            </a:pP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nn.init.xavier_uniform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_(model[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0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].weight)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l1_weight = 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0.01</a:t>
            </a:r>
            <a:endParaRPr lang="en-US" altLang="zh-TW" sz="1400" b="0" dirty="0">
              <a:solidFill>
                <a:srgbClr val="000000"/>
              </a:solidFill>
              <a:effectLst/>
              <a:latin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l1_penalty = l1_weight * model[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2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].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weight.</a:t>
            </a:r>
            <a:r>
              <a:rPr lang="en-US" altLang="zh-TW" sz="1400" b="0" dirty="0" err="1">
                <a:solidFill>
                  <a:srgbClr val="6A5221"/>
                </a:solidFill>
                <a:effectLst/>
                <a:latin typeface="Courier New" panose="02070309020205020404" pitchFamily="49" charset="0"/>
              </a:rPr>
              <a:t>abs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().</a:t>
            </a:r>
            <a:r>
              <a:rPr lang="en-US" altLang="zh-TW" sz="1400" b="0" dirty="0">
                <a:solidFill>
                  <a:srgbClr val="6A5221"/>
                </a:solidFill>
                <a:effectLst/>
                <a:latin typeface="Courier New" panose="02070309020205020404" pitchFamily="49" charset="0"/>
              </a:rPr>
              <a:t>sum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()</a:t>
            </a: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2415912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1E346EC-33DA-52C0-62DB-9A7CDE50B7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Choosing a loss function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9C77944-4A3A-32BF-6184-1A2EDAB764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altLang="zh-TW" b="1" dirty="0"/>
              <a:t>Optimization Algorithms</a:t>
            </a:r>
            <a:r>
              <a:rPr lang="en-US" altLang="zh-TW" dirty="0"/>
              <a:t>: SGD and Adam are the most commonly used.</a:t>
            </a:r>
          </a:p>
          <a:p>
            <a:r>
              <a:rPr lang="en-US" altLang="zh-TW" b="1" dirty="0"/>
              <a:t>Loss Functions</a:t>
            </a:r>
            <a:r>
              <a:rPr lang="en-US" altLang="zh-TW" dirty="0"/>
              <a:t>:</a:t>
            </a:r>
          </a:p>
          <a:p>
            <a:pPr lvl="1"/>
            <a:r>
              <a:rPr lang="en-US" altLang="zh-TW" b="1" dirty="0"/>
              <a:t>Regression</a:t>
            </a:r>
            <a:r>
              <a:rPr lang="en-US" altLang="zh-TW" dirty="0"/>
              <a:t>: Mean squared error (MSE).</a:t>
            </a:r>
          </a:p>
          <a:p>
            <a:pPr lvl="1"/>
            <a:r>
              <a:rPr lang="en-US" altLang="zh-TW" b="1" dirty="0"/>
              <a:t>Classification</a:t>
            </a:r>
            <a:r>
              <a:rPr lang="en-US" altLang="zh-TW" dirty="0"/>
              <a:t>: Cross-entropy loss.</a:t>
            </a:r>
          </a:p>
          <a:p>
            <a:r>
              <a:rPr lang="en-US" altLang="zh-TW" b="1" dirty="0"/>
              <a:t>Evaluation Metrics</a:t>
            </a:r>
            <a:r>
              <a:rPr lang="en-US" altLang="zh-TW" dirty="0"/>
              <a:t>:</a:t>
            </a:r>
          </a:p>
          <a:p>
            <a:pPr lvl="1"/>
            <a:r>
              <a:rPr lang="en-US" altLang="zh-TW" dirty="0"/>
              <a:t>Precision, recall, accuracy, AUC, false negative, false positive.</a:t>
            </a:r>
          </a:p>
          <a:p>
            <a:r>
              <a:rPr lang="en-US" altLang="zh-TW" b="1" dirty="0"/>
              <a:t>Example</a:t>
            </a:r>
            <a:r>
              <a:rPr lang="en-US" altLang="zh-TW" dirty="0"/>
              <a:t>:</a:t>
            </a:r>
          </a:p>
          <a:p>
            <a:pPr lvl="1"/>
            <a:r>
              <a:rPr lang="en-US" altLang="zh-TW" dirty="0"/>
              <a:t>Using SGD and cross-entropy loss for binary classification.</a:t>
            </a:r>
          </a:p>
          <a:p>
            <a:pPr lvl="1"/>
            <a:r>
              <a:rPr lang="en-US" altLang="zh-TW" dirty="0"/>
              <a:t>Solving XOR classification using `</a:t>
            </a:r>
            <a:r>
              <a:rPr lang="en-US" altLang="zh-TW" dirty="0" err="1"/>
              <a:t>nn.Sequential</a:t>
            </a:r>
            <a:r>
              <a:rPr lang="en-US" altLang="zh-TW" dirty="0"/>
              <a:t>` for nonlinear decision boundaries.</a:t>
            </a:r>
          </a:p>
          <a:p>
            <a:pPr lvl="1"/>
            <a:r>
              <a:rPr lang="en-US" altLang="zh-TW" dirty="0"/>
              <a:t>Later, transitioning to `</a:t>
            </a:r>
            <a:r>
              <a:rPr lang="en-US" altLang="zh-TW" dirty="0" err="1"/>
              <a:t>nn.Module</a:t>
            </a:r>
            <a:r>
              <a:rPr lang="en-US" altLang="zh-TW" dirty="0"/>
              <a:t>` for more flexibility in network architecture.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1281154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0218EA0-17B0-3D07-489F-6A505E16F9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03D1602E-264A-466F-C544-74A8C4BDEB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1400" b="0" dirty="0">
                <a:solidFill>
                  <a:srgbClr val="9723B4"/>
                </a:solidFill>
                <a:effectLst/>
                <a:latin typeface="Courier New" panose="02070309020205020404" pitchFamily="49" charset="0"/>
              </a:rPr>
              <a:t>import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torch</a:t>
            </a:r>
          </a:p>
          <a:p>
            <a:pPr marL="0" indent="0">
              <a:buNone/>
            </a:pP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loss_fn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=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nn.BCELoss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()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optimizer =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torch.optim.SGD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model.parameters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(),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lr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=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0.001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</a:t>
            </a: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0799365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A89BAD8-522F-5BE7-9FD9-9E3A4BF572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651B57B3-B480-B92A-90E4-5E9B2063EE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Ex_13_02.ipynb</a:t>
            </a:r>
          </a:p>
          <a:p>
            <a:r>
              <a:rPr lang="en-US" altLang="zh-TW" dirty="0"/>
              <a:t>ex_13_02.py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9929905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66AFD15-4B3A-5D4A-34D3-4E577285DF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Chapter 13: Going Deeper – The Mechanics of </a:t>
            </a:r>
            <a:r>
              <a:rPr lang="en-US" altLang="zh-TW" b="1" dirty="0" err="1"/>
              <a:t>PyTorch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B7A3345-6063-20F6-AACB-5F670EE3C2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Recap of Chapter 12</a:t>
            </a:r>
            <a:r>
              <a:rPr lang="en-US" altLang="zh-TW" dirty="0"/>
              <a:t>: Defined tensors, built input pipelines (`</a:t>
            </a:r>
            <a:r>
              <a:rPr lang="en-US" altLang="zh-TW" dirty="0" err="1"/>
              <a:t>torch.utils.data</a:t>
            </a:r>
            <a:r>
              <a:rPr lang="en-US" altLang="zh-TW" dirty="0"/>
              <a:t>`), trained a multilayer perceptron for Iris classification using `</a:t>
            </a:r>
            <a:r>
              <a:rPr lang="en-US" altLang="zh-TW" dirty="0" err="1"/>
              <a:t>torch.nn</a:t>
            </a:r>
            <a:r>
              <a:rPr lang="en-US" altLang="zh-TW" dirty="0"/>
              <a:t>`.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Advancing in </a:t>
            </a:r>
            <a:r>
              <a:rPr lang="en-US" altLang="zh-TW" b="1" dirty="0" err="1"/>
              <a:t>PyTorch</a:t>
            </a:r>
            <a:r>
              <a:rPr lang="en-US" altLang="zh-TW" dirty="0"/>
              <a:t>: Exploring deeper features to implement advanced deep learning models.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 err="1"/>
              <a:t>torch.nn</a:t>
            </a:r>
            <a:r>
              <a:rPr lang="en-US" altLang="zh-TW" b="1" dirty="0"/>
              <a:t> Capabilities</a:t>
            </a:r>
            <a:r>
              <a:rPr lang="en-US" altLang="zh-TW" dirty="0"/>
              <a:t>:  </a:t>
            </a:r>
          </a:p>
          <a:p>
            <a:pPr lvl="1"/>
            <a:r>
              <a:rPr lang="en-US" altLang="zh-TW" dirty="0"/>
              <a:t>Provides abstraction layers for easier NN implementation.  </a:t>
            </a:r>
          </a:p>
          <a:p>
            <a:pPr lvl="1"/>
            <a:r>
              <a:rPr lang="en-US" altLang="zh-TW" dirty="0"/>
              <a:t>Supports custom layers, crucial for research-oriented projects.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XOR Problem</a:t>
            </a:r>
            <a:r>
              <a:rPr lang="en-US" altLang="zh-TW" dirty="0"/>
              <a:t>:  </a:t>
            </a:r>
          </a:p>
          <a:p>
            <a:pPr lvl="1"/>
            <a:r>
              <a:rPr lang="en-US" altLang="zh-TW" dirty="0"/>
              <a:t>Demonstrates different NN building approaches.  </a:t>
            </a:r>
          </a:p>
          <a:p>
            <a:pPr lvl="1"/>
            <a:r>
              <a:rPr lang="en-US" altLang="zh-TW" dirty="0"/>
              <a:t>Uses `Sequential` for basic multilayer </a:t>
            </a:r>
            <a:r>
              <a:rPr lang="en-US" altLang="zh-TW" dirty="0" err="1"/>
              <a:t>perceptrons</a:t>
            </a:r>
            <a:r>
              <a:rPr lang="en-US" altLang="zh-TW" dirty="0"/>
              <a:t>.  </a:t>
            </a:r>
          </a:p>
          <a:p>
            <a:pPr lvl="1"/>
            <a:r>
              <a:rPr lang="en-US" altLang="zh-TW" dirty="0"/>
              <a:t>Explores custom layers via `</a:t>
            </a:r>
            <a:r>
              <a:rPr lang="en-US" altLang="zh-TW" dirty="0" err="1"/>
              <a:t>nn.Module</a:t>
            </a:r>
            <a:r>
              <a:rPr lang="en-US" altLang="zh-TW" dirty="0"/>
              <a:t>` subclassing.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Real-World Applications</a:t>
            </a:r>
            <a:r>
              <a:rPr lang="en-US" altLang="zh-TW" dirty="0"/>
              <a:t>: Two projects covering end-to-end machine learning workflows.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Key Topics Covered</a:t>
            </a:r>
            <a:r>
              <a:rPr lang="en-US" altLang="zh-TW" dirty="0"/>
              <a:t>:  </a:t>
            </a:r>
          </a:p>
          <a:p>
            <a:pPr lvl="1"/>
            <a:r>
              <a:rPr lang="en-US" altLang="zh-TW" dirty="0" err="1"/>
              <a:t>PyTorch</a:t>
            </a:r>
            <a:r>
              <a:rPr lang="en-US" altLang="zh-TW" dirty="0"/>
              <a:t> computation graphs and tensor operations.  </a:t>
            </a:r>
          </a:p>
          <a:p>
            <a:pPr lvl="1"/>
            <a:r>
              <a:rPr lang="en-US" altLang="zh-TW" dirty="0"/>
              <a:t>Solving XOR and understanding model capacity.  </a:t>
            </a:r>
          </a:p>
          <a:p>
            <a:pPr lvl="1"/>
            <a:r>
              <a:rPr lang="en-US" altLang="zh-TW" dirty="0"/>
              <a:t>Using `Sequential` and `</a:t>
            </a:r>
            <a:r>
              <a:rPr lang="en-US" altLang="zh-TW" dirty="0" err="1"/>
              <a:t>nn.Module</a:t>
            </a:r>
            <a:r>
              <a:rPr lang="en-US" altLang="zh-TW" dirty="0"/>
              <a:t>` for complex model building.  </a:t>
            </a:r>
          </a:p>
          <a:p>
            <a:pPr lvl="1"/>
            <a:r>
              <a:rPr lang="en-US" altLang="zh-TW" dirty="0"/>
              <a:t>Gradient computation with `</a:t>
            </a:r>
            <a:r>
              <a:rPr lang="en-US" altLang="zh-TW" dirty="0" err="1"/>
              <a:t>torch.autograd</a:t>
            </a:r>
            <a:r>
              <a:rPr lang="en-US" altLang="zh-TW" dirty="0"/>
              <a:t>`.</a:t>
            </a:r>
          </a:p>
        </p:txBody>
      </p:sp>
    </p:spTree>
    <p:extLst>
      <p:ext uri="{BB962C8B-B14F-4D97-AF65-F5344CB8AC3E}">
        <p14:creationId xmlns:p14="http://schemas.microsoft.com/office/powerpoint/2010/main" val="27131470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90D9838-CB87-ADB1-537B-00138F4C85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Solving an XOR classification problem</a:t>
            </a:r>
            <a:endParaRPr lang="zh-TW" altLang="en-US" dirty="0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91C2BD52-3117-96B6-1A51-E9D461EDBE2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910214"/>
            <a:ext cx="10515600" cy="2182159"/>
          </a:xfrm>
        </p:spPr>
      </p:pic>
    </p:spTree>
    <p:extLst>
      <p:ext uri="{BB962C8B-B14F-4D97-AF65-F5344CB8AC3E}">
        <p14:creationId xmlns:p14="http://schemas.microsoft.com/office/powerpoint/2010/main" val="186088907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3C341F7-004C-6485-CEFB-DE5CAD9B2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177E531-0832-C882-D0E7-A9C1AD016C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err="1"/>
              <a:t>XOR.ipynb</a:t>
            </a:r>
            <a:endParaRPr lang="en-US" altLang="zh-TW" dirty="0"/>
          </a:p>
          <a:p>
            <a:r>
              <a:rPr lang="en-US" altLang="zh-TW" dirty="0"/>
              <a:t>xor.py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43832009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BE9C356-2236-3909-76B6-F592700700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Project two – classifying MNIST handwritten digits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6F1C9546-DB48-3B9A-4B87-0F1DC7881F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err="1"/>
              <a:t>MNIST.ipynb</a:t>
            </a:r>
            <a:endParaRPr lang="en-US" altLang="zh-TW" dirty="0"/>
          </a:p>
          <a:p>
            <a:r>
              <a:rPr lang="en-US" altLang="zh-TW"/>
              <a:t>mnist.py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519465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BB676CA-760D-D745-FE5C-608356CA6C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Summary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9489701E-7376-AA50-FF37-97EA637B33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zh-TW" b="1" dirty="0"/>
              <a:t>Dynamic Computation Graph</a:t>
            </a:r>
            <a:r>
              <a:rPr lang="en-US" altLang="zh-TW" dirty="0"/>
              <a:t>: </a:t>
            </a:r>
            <a:r>
              <a:rPr lang="en-US" altLang="zh-TW" dirty="0" err="1"/>
              <a:t>PyTorch</a:t>
            </a:r>
            <a:r>
              <a:rPr lang="en-US" altLang="zh-TW" dirty="0"/>
              <a:t> enables flexible and efficient computations.</a:t>
            </a:r>
          </a:p>
          <a:p>
            <a:r>
              <a:rPr lang="en-US" altLang="zh-TW" b="1" dirty="0"/>
              <a:t>Tensor as Model Parameters</a:t>
            </a:r>
            <a:r>
              <a:rPr lang="en-US" altLang="zh-TW" dirty="0"/>
              <a:t>: Used for defining network weights and inputs.</a:t>
            </a:r>
          </a:p>
          <a:p>
            <a:r>
              <a:rPr lang="en-US" altLang="zh-TW" b="1" dirty="0"/>
              <a:t>Gradient Computation</a:t>
            </a:r>
            <a:r>
              <a:rPr lang="en-US" altLang="zh-TW" dirty="0"/>
              <a:t>: Automatic differentiation for training deep learning models.</a:t>
            </a:r>
          </a:p>
          <a:p>
            <a:r>
              <a:rPr lang="en-US" altLang="zh-TW" dirty="0"/>
              <a:t>`</a:t>
            </a:r>
            <a:r>
              <a:rPr lang="en-US" altLang="zh-TW" dirty="0" err="1"/>
              <a:t>torch.nn</a:t>
            </a:r>
            <a:r>
              <a:rPr lang="en-US" altLang="zh-TW" dirty="0"/>
              <a:t>` </a:t>
            </a:r>
            <a:r>
              <a:rPr lang="en-US" altLang="zh-TW" b="1" dirty="0"/>
              <a:t>Module</a:t>
            </a:r>
            <a:r>
              <a:rPr lang="en-US" altLang="zh-TW" dirty="0"/>
              <a:t>: Provides tools for constructing complex deep neural networks.</a:t>
            </a:r>
          </a:p>
          <a:p>
            <a:r>
              <a:rPr lang="en-US" altLang="zh-TW" b="1" dirty="0"/>
              <a:t>Applications</a:t>
            </a:r>
            <a:r>
              <a:rPr lang="en-US" altLang="zh-TW" dirty="0"/>
              <a:t>:</a:t>
            </a:r>
          </a:p>
          <a:p>
            <a:pPr lvl="1"/>
            <a:r>
              <a:rPr lang="en-US" altLang="zh-TW" dirty="0"/>
              <a:t>Regression problem solving.</a:t>
            </a:r>
          </a:p>
          <a:p>
            <a:pPr lvl="1"/>
            <a:r>
              <a:rPr lang="en-US" altLang="zh-TW" dirty="0"/>
              <a:t>Classification problem solving.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0960721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A22F1E0-D2A9-7C74-B273-F0556A6A3E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The key features of </a:t>
            </a:r>
            <a:r>
              <a:rPr lang="en-US" altLang="zh-TW" b="1" dirty="0" err="1"/>
              <a:t>PyTorch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975441B8-44E7-E57A-6883-62214065FF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Directed Acyclic Graph (DAG)</a:t>
            </a:r>
            <a:r>
              <a:rPr lang="en-US" altLang="zh-TW" dirty="0"/>
              <a:t>: </a:t>
            </a:r>
            <a:r>
              <a:rPr lang="en-US" altLang="zh-TW" dirty="0" err="1"/>
              <a:t>PyTorch</a:t>
            </a:r>
            <a:r>
              <a:rPr lang="en-US" altLang="zh-TW" dirty="0"/>
              <a:t> represents computations as a DAG, ensuring efficient forward and backward passes.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Simple Arithmetic Computation</a:t>
            </a:r>
            <a:r>
              <a:rPr lang="en-US" altLang="zh-TW" dirty="0"/>
              <a:t>: Demonstrates how a computational graph is structured for fundamental operations.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Dynamic Graph Paradigm</a:t>
            </a:r>
            <a:r>
              <a:rPr lang="en-US" altLang="zh-TW" dirty="0"/>
              <a:t>: Unlike static graphs (as seen in TensorFlow 1.x), </a:t>
            </a:r>
            <a:r>
              <a:rPr lang="en-US" altLang="zh-TW" dirty="0" err="1"/>
              <a:t>PyTorch</a:t>
            </a:r>
            <a:r>
              <a:rPr lang="en-US" altLang="zh-TW" dirty="0"/>
              <a:t> dynamically constructs computation graphs during runtime.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On-the-Fly Graph Creation</a:t>
            </a:r>
            <a:r>
              <a:rPr lang="en-US" altLang="zh-TW" dirty="0"/>
              <a:t>: Each operation dynamically updates the graph, allowing flexible model building and debugging.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3237968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8963256-42AF-FF0B-6C58-0FAE8D430A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 err="1"/>
              <a:t>PyTorch’s</a:t>
            </a:r>
            <a:r>
              <a:rPr lang="en-US" altLang="zh-TW" b="1" dirty="0"/>
              <a:t> computation graphs</a:t>
            </a:r>
            <a:endParaRPr lang="zh-TW" altLang="en-US" b="1" dirty="0"/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7DBD8237-33B4-3F71-6FFB-99198219E2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Computation via DAG</a:t>
            </a:r>
            <a:r>
              <a:rPr lang="en-US" altLang="zh-TW" dirty="0"/>
              <a:t>: </a:t>
            </a:r>
            <a:r>
              <a:rPr lang="en-US" altLang="zh-TW" dirty="0" err="1"/>
              <a:t>PyTorch</a:t>
            </a:r>
            <a:r>
              <a:rPr lang="en-US" altLang="zh-TW" dirty="0"/>
              <a:t> structures computations using a directed acyclic graph (DAG).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Simple Arithmetic Example</a:t>
            </a:r>
            <a:r>
              <a:rPr lang="en-US" altLang="zh-TW" dirty="0"/>
              <a:t>: Demonstrates how computational graphs are built step by step.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Dynamic Graph Paradigm</a:t>
            </a:r>
            <a:r>
              <a:rPr lang="en-US" altLang="zh-TW" dirty="0"/>
              <a:t>: Unlike static computation graphs (e.g., TensorFlow 1.x), </a:t>
            </a:r>
            <a:r>
              <a:rPr lang="en-US" altLang="zh-TW" dirty="0" err="1"/>
              <a:t>PyTorch</a:t>
            </a:r>
            <a:r>
              <a:rPr lang="en-US" altLang="zh-TW" dirty="0"/>
              <a:t> constructs them dynamically during runtime.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On-the-Fly Graph Creation</a:t>
            </a:r>
            <a:r>
              <a:rPr lang="en-US" altLang="zh-TW" dirty="0"/>
              <a:t>: Operations are added dynamically, allowing flexible model modifications and debugging.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5195266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3B17725-DCDF-0303-0147-07B35DBBF8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Understanding computation graphs</a:t>
            </a:r>
            <a:endParaRPr lang="zh-TW" altLang="en-US" dirty="0"/>
          </a:p>
        </p:txBody>
      </p:sp>
      <p:pic>
        <p:nvPicPr>
          <p:cNvPr id="4" name="內容版面配置區 4">
            <a:extLst>
              <a:ext uri="{FF2B5EF4-FFF2-40B4-BE49-F238E27FC236}">
                <a16:creationId xmlns:a16="http://schemas.microsoft.com/office/drawing/2014/main" id="{D5B13500-D3DC-667F-E13F-65081D843D1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72727" y="1825625"/>
            <a:ext cx="4846546" cy="4351338"/>
          </a:xfrm>
        </p:spPr>
      </p:pic>
    </p:spTree>
    <p:extLst>
      <p:ext uri="{BB962C8B-B14F-4D97-AF65-F5344CB8AC3E}">
        <p14:creationId xmlns:p14="http://schemas.microsoft.com/office/powerpoint/2010/main" val="10124672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CC6D548-CE7E-3055-698F-A22378A79F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653B0A42-327F-02EC-A5A9-FA1344F225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Computation Graph Structure</a:t>
            </a:r>
            <a:r>
              <a:rPr lang="en-US" altLang="zh-TW" dirty="0"/>
              <a:t>: A directed network of nodes representing operations.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Node Functionality</a:t>
            </a:r>
            <a:r>
              <a:rPr lang="en-US" altLang="zh-TW" dirty="0"/>
              <a:t>: Each node applies a function to input tensors and outputs zero or more tensors.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Role in </a:t>
            </a:r>
            <a:r>
              <a:rPr lang="en-US" altLang="zh-TW" b="1" dirty="0" err="1"/>
              <a:t>PyTorch</a:t>
            </a:r>
            <a:r>
              <a:rPr lang="en-US" altLang="zh-TW" dirty="0"/>
              <a:t>: </a:t>
            </a:r>
            <a:r>
              <a:rPr lang="en-US" altLang="zh-TW" dirty="0" err="1"/>
              <a:t>PyTorch</a:t>
            </a:r>
            <a:r>
              <a:rPr lang="en-US" altLang="zh-TW" dirty="0"/>
              <a:t> constructs and leverages this graph to compute gradients efficiently.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Upcoming Example</a:t>
            </a:r>
            <a:r>
              <a:rPr lang="en-US" altLang="zh-TW" dirty="0"/>
              <a:t>: Demonstrating how to create a computation graph using </a:t>
            </a:r>
            <a:r>
              <a:rPr lang="en-US" altLang="zh-TW" dirty="0" err="1"/>
              <a:t>PyTorch</a:t>
            </a:r>
            <a:r>
              <a:rPr lang="en-US" altLang="zh-TW" dirty="0"/>
              <a:t>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6247979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BEABC9E-2D54-BC9F-546C-1F549AFFE0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Creating a graph in </a:t>
            </a:r>
            <a:r>
              <a:rPr lang="en-US" altLang="zh-TW" dirty="0" err="1"/>
              <a:t>PyTorch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BC9C1F69-459A-AEF1-6ED9-9AF0200B4C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1400" b="0" dirty="0">
                <a:solidFill>
                  <a:srgbClr val="9723B4"/>
                </a:solidFill>
                <a:effectLst/>
                <a:latin typeface="Courier New" panose="02070309020205020404" pitchFamily="49" charset="0"/>
              </a:rPr>
              <a:t>import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torch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00FF"/>
                </a:solidFill>
                <a:effectLst/>
                <a:latin typeface="Courier New" panose="02070309020205020404" pitchFamily="49" charset="0"/>
              </a:rPr>
              <a:t>def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altLang="zh-TW" sz="1400" b="0" dirty="0" err="1">
                <a:solidFill>
                  <a:srgbClr val="6A5221"/>
                </a:solidFill>
                <a:effectLst/>
                <a:latin typeface="Courier New" panose="02070309020205020404" pitchFamily="49" charset="0"/>
              </a:rPr>
              <a:t>compute_z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1400" b="0" dirty="0">
                <a:solidFill>
                  <a:srgbClr val="001080"/>
                </a:solidFill>
                <a:effectLst/>
                <a:latin typeface="Courier New" panose="02070309020205020404" pitchFamily="49" charset="0"/>
              </a:rPr>
              <a:t>a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lang="en-US" altLang="zh-TW" sz="1400" b="0" dirty="0">
                <a:solidFill>
                  <a:srgbClr val="001080"/>
                </a:solidFill>
                <a:effectLst/>
                <a:latin typeface="Courier New" panose="02070309020205020404" pitchFamily="49" charset="0"/>
              </a:rPr>
              <a:t>b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lang="en-US" altLang="zh-TW" sz="1400" b="0" dirty="0">
                <a:solidFill>
                  <a:srgbClr val="001080"/>
                </a:solidFill>
                <a:effectLst/>
                <a:latin typeface="Courier New" panose="02070309020205020404" pitchFamily="49" charset="0"/>
              </a:rPr>
              <a:t>c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):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  r1 =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torch.sub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(a, b)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  r2 =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torch.mul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(r1, 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2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  z =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torch.add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(r2, c)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  </a:t>
            </a:r>
            <a:r>
              <a:rPr lang="en-US" altLang="zh-TW" sz="1400" b="0" dirty="0">
                <a:solidFill>
                  <a:srgbClr val="9723B4"/>
                </a:solidFill>
                <a:effectLst/>
                <a:latin typeface="Courier New" panose="02070309020205020404" pitchFamily="49" charset="0"/>
              </a:rPr>
              <a:t>return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z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6A5221"/>
                </a:solidFill>
                <a:effectLst/>
                <a:latin typeface="Courier New" panose="02070309020205020404" pitchFamily="49" charset="0"/>
              </a:rPr>
              <a:t>print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'Scalar Inputs:'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compute_z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torch.tensor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1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),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torch.tensor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2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),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torch.tensor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3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)))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6A5221"/>
                </a:solidFill>
                <a:effectLst/>
                <a:latin typeface="Courier New" panose="02070309020205020404" pitchFamily="49" charset="0"/>
              </a:rPr>
              <a:t>print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'Rank 1 Inputs:'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compute_z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torch.tensor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([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1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]),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torch.tensor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([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2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]),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torch.tensor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([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3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])))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6A5221"/>
                </a:solidFill>
                <a:effectLst/>
                <a:latin typeface="Courier New" panose="02070309020205020404" pitchFamily="49" charset="0"/>
              </a:rPr>
              <a:t>print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'Rank 2 Inputs:'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compute_z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torch.tensor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([[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1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]]),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torch.tensor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([[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2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]]),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torch.tensor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([[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3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]])))</a:t>
            </a: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0618407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2E8A8D9-C224-5A17-4C95-5E29054736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 err="1"/>
              <a:t>PyTorch</a:t>
            </a:r>
            <a:r>
              <a:rPr lang="en-US" altLang="zh-TW" b="1" dirty="0"/>
              <a:t> tensor objects for storing and updating model parameters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B84AC6BF-E3BB-7C2B-8344-BFD54652F2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a =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torch.tensor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3.14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requires_grad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=</a:t>
            </a:r>
            <a:r>
              <a:rPr lang="en-US" altLang="zh-TW" sz="1400" b="0" dirty="0">
                <a:solidFill>
                  <a:srgbClr val="0000FF"/>
                </a:solidFill>
                <a:effectLst/>
                <a:latin typeface="Courier New" panose="02070309020205020404" pitchFamily="49" charset="0"/>
              </a:rPr>
              <a:t>True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6A5221"/>
                </a:solidFill>
                <a:effectLst/>
                <a:latin typeface="Courier New" panose="02070309020205020404" pitchFamily="49" charset="0"/>
              </a:rPr>
              <a:t>print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(a)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b =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torch.tensor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([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1.0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2.0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3.0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],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requires_grad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=</a:t>
            </a:r>
            <a:r>
              <a:rPr lang="en-US" altLang="zh-TW" sz="1400" b="0" dirty="0">
                <a:solidFill>
                  <a:srgbClr val="0000FF"/>
                </a:solidFill>
                <a:effectLst/>
                <a:latin typeface="Courier New" panose="02070309020205020404" pitchFamily="49" charset="0"/>
              </a:rPr>
              <a:t>True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6A5221"/>
                </a:solidFill>
                <a:effectLst/>
                <a:latin typeface="Courier New" panose="02070309020205020404" pitchFamily="49" charset="0"/>
              </a:rPr>
              <a:t>print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(b)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w =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torch.tensor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([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1.0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2.0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3.0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])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6A5221"/>
                </a:solidFill>
                <a:effectLst/>
                <a:latin typeface="Courier New" panose="02070309020205020404" pitchFamily="49" charset="0"/>
              </a:rPr>
              <a:t>print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w.requires_grad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w.requires_grad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_()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6A5221"/>
                </a:solidFill>
                <a:effectLst/>
                <a:latin typeface="Courier New" panose="02070309020205020404" pitchFamily="49" charset="0"/>
              </a:rPr>
              <a:t>print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w.requires_grad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</a:t>
            </a: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2155820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327930F-E893-B834-CFEF-7BA6EC747D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1187CEA7-277D-6E80-A671-48B132A4B9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1400" b="0" dirty="0">
                <a:solidFill>
                  <a:srgbClr val="9723B4"/>
                </a:solidFill>
                <a:effectLst/>
                <a:latin typeface="Courier New" panose="02070309020205020404" pitchFamily="49" charset="0"/>
              </a:rPr>
              <a:t>import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torch.nn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altLang="zh-TW" sz="1400" b="0" dirty="0">
                <a:solidFill>
                  <a:srgbClr val="9723B4"/>
                </a:solidFill>
                <a:effectLst/>
                <a:latin typeface="Courier New" panose="02070309020205020404" pitchFamily="49" charset="0"/>
              </a:rPr>
              <a:t>as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nn</a:t>
            </a:r>
            <a:endParaRPr lang="en-US" altLang="zh-TW" sz="1400" b="0" dirty="0">
              <a:solidFill>
                <a:srgbClr val="000000"/>
              </a:solidFill>
              <a:effectLst/>
              <a:latin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torch.manual_seed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1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w =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torch.empty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2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3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nn.init.xavier_normal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_(w)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6A5221"/>
                </a:solidFill>
                <a:effectLst/>
                <a:latin typeface="Courier New" panose="02070309020205020404" pitchFamily="49" charset="0"/>
              </a:rPr>
              <a:t>print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(w)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00FF"/>
                </a:solidFill>
                <a:effectLst/>
                <a:latin typeface="Courier New" panose="02070309020205020404" pitchFamily="49" charset="0"/>
              </a:rPr>
              <a:t>class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altLang="zh-TW" sz="1400" b="0" dirty="0" err="1">
                <a:solidFill>
                  <a:srgbClr val="257693"/>
                </a:solidFill>
                <a:effectLst/>
                <a:latin typeface="Courier New" panose="02070309020205020404" pitchFamily="49" charset="0"/>
              </a:rPr>
              <a:t>MyModule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1400" b="0" dirty="0" err="1">
                <a:solidFill>
                  <a:srgbClr val="257693"/>
                </a:solidFill>
                <a:effectLst/>
                <a:latin typeface="Courier New" panose="02070309020205020404" pitchFamily="49" charset="0"/>
              </a:rPr>
              <a:t>nn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.</a:t>
            </a:r>
            <a:r>
              <a:rPr lang="en-US" altLang="zh-TW" sz="1400" b="0" dirty="0" err="1">
                <a:solidFill>
                  <a:srgbClr val="257693"/>
                </a:solidFill>
                <a:effectLst/>
                <a:latin typeface="Courier New" panose="02070309020205020404" pitchFamily="49" charset="0"/>
              </a:rPr>
              <a:t>Module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):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  </a:t>
            </a:r>
            <a:r>
              <a:rPr lang="en-US" altLang="zh-TW" sz="1400" b="0" dirty="0">
                <a:solidFill>
                  <a:srgbClr val="0000FF"/>
                </a:solidFill>
                <a:effectLst/>
                <a:latin typeface="Courier New" panose="02070309020205020404" pitchFamily="49" charset="0"/>
              </a:rPr>
              <a:t>def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altLang="zh-TW" sz="1400" b="0" dirty="0">
                <a:solidFill>
                  <a:srgbClr val="6A5221"/>
                </a:solidFill>
                <a:effectLst/>
                <a:latin typeface="Courier New" panose="02070309020205020404" pitchFamily="49" charset="0"/>
              </a:rPr>
              <a:t>__</a:t>
            </a:r>
            <a:r>
              <a:rPr lang="en-US" altLang="zh-TW" sz="1400" b="0" dirty="0" err="1">
                <a:solidFill>
                  <a:srgbClr val="6A5221"/>
                </a:solidFill>
                <a:effectLst/>
                <a:latin typeface="Courier New" panose="02070309020205020404" pitchFamily="49" charset="0"/>
              </a:rPr>
              <a:t>init</a:t>
            </a:r>
            <a:r>
              <a:rPr lang="en-US" altLang="zh-TW" sz="1400" b="0" dirty="0">
                <a:solidFill>
                  <a:srgbClr val="6A5221"/>
                </a:solidFill>
                <a:effectLst/>
                <a:latin typeface="Courier New" panose="02070309020205020404" pitchFamily="49" charset="0"/>
              </a:rPr>
              <a:t>__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1400" b="0" dirty="0">
                <a:solidFill>
                  <a:srgbClr val="001080"/>
                </a:solidFill>
                <a:effectLst/>
                <a:latin typeface="Courier New" panose="02070309020205020404" pitchFamily="49" charset="0"/>
              </a:rPr>
              <a:t>self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):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    super().</a:t>
            </a:r>
            <a:r>
              <a:rPr lang="en-US" altLang="zh-TW" sz="1400" b="0" dirty="0">
                <a:solidFill>
                  <a:srgbClr val="6A5221"/>
                </a:solidFill>
                <a:effectLst/>
                <a:latin typeface="Courier New" panose="02070309020205020404" pitchFamily="49" charset="0"/>
              </a:rPr>
              <a:t>__</a:t>
            </a:r>
            <a:r>
              <a:rPr lang="en-US" altLang="zh-TW" sz="1400" b="0" dirty="0" err="1">
                <a:solidFill>
                  <a:srgbClr val="6A5221"/>
                </a:solidFill>
                <a:effectLst/>
                <a:latin typeface="Courier New" panose="02070309020205020404" pitchFamily="49" charset="0"/>
              </a:rPr>
              <a:t>init</a:t>
            </a:r>
            <a:r>
              <a:rPr lang="en-US" altLang="zh-TW" sz="1400" b="0" dirty="0">
                <a:solidFill>
                  <a:srgbClr val="6A5221"/>
                </a:solidFill>
                <a:effectLst/>
                <a:latin typeface="Courier New" panose="02070309020205020404" pitchFamily="49" charset="0"/>
              </a:rPr>
              <a:t>__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()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    </a:t>
            </a:r>
            <a:r>
              <a:rPr lang="en-US" altLang="zh-TW" sz="1400" b="0" dirty="0">
                <a:solidFill>
                  <a:srgbClr val="001080"/>
                </a:solidFill>
                <a:effectLst/>
                <a:latin typeface="Courier New" panose="02070309020205020404" pitchFamily="49" charset="0"/>
              </a:rPr>
              <a:t>self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.w1 =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torch.empty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2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3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requires_grad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=</a:t>
            </a:r>
            <a:r>
              <a:rPr lang="en-US" altLang="zh-TW" sz="1400" b="0" dirty="0">
                <a:solidFill>
                  <a:srgbClr val="0000FF"/>
                </a:solidFill>
                <a:effectLst/>
                <a:latin typeface="Courier New" panose="02070309020205020404" pitchFamily="49" charset="0"/>
              </a:rPr>
              <a:t>True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   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nn.init.xavier_normal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_(</a:t>
            </a:r>
            <a:r>
              <a:rPr lang="en-US" altLang="zh-TW" sz="1400" b="0" dirty="0">
                <a:solidFill>
                  <a:srgbClr val="001080"/>
                </a:solidFill>
                <a:effectLst/>
                <a:latin typeface="Courier New" panose="02070309020205020404" pitchFamily="49" charset="0"/>
              </a:rPr>
              <a:t>self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.w1)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    </a:t>
            </a:r>
            <a:r>
              <a:rPr lang="en-US" altLang="zh-TW" sz="1400" b="0" dirty="0">
                <a:solidFill>
                  <a:srgbClr val="001080"/>
                </a:solidFill>
                <a:effectLst/>
                <a:latin typeface="Courier New" panose="02070309020205020404" pitchFamily="49" charset="0"/>
              </a:rPr>
              <a:t>self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.w2 =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torch.empty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1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2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requires_grad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=</a:t>
            </a:r>
            <a:r>
              <a:rPr lang="en-US" altLang="zh-TW" sz="1400" b="0" dirty="0">
                <a:solidFill>
                  <a:srgbClr val="0000FF"/>
                </a:solidFill>
                <a:effectLst/>
                <a:latin typeface="Courier New" panose="02070309020205020404" pitchFamily="49" charset="0"/>
              </a:rPr>
              <a:t>True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   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nn.init.xavier_normal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_(</a:t>
            </a:r>
            <a:r>
              <a:rPr lang="en-US" altLang="zh-TW" sz="1400" b="0" dirty="0">
                <a:solidFill>
                  <a:srgbClr val="001080"/>
                </a:solidFill>
                <a:effectLst/>
                <a:latin typeface="Courier New" panose="02070309020205020404" pitchFamily="49" charset="0"/>
              </a:rPr>
              <a:t>self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.w2)</a:t>
            </a: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0973244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917</TotalTime>
  <Words>1522</Words>
  <Application>Microsoft Office PowerPoint</Application>
  <PresentationFormat>寬螢幕</PresentationFormat>
  <Paragraphs>143</Paragraphs>
  <Slides>23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6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23</vt:i4>
      </vt:variant>
    </vt:vector>
  </HeadingPairs>
  <TitlesOfParts>
    <vt:vector size="30" baseType="lpstr">
      <vt:lpstr>標楷體</vt:lpstr>
      <vt:lpstr>Arial</vt:lpstr>
      <vt:lpstr>Book Antiqua</vt:lpstr>
      <vt:lpstr>Calibri</vt:lpstr>
      <vt:lpstr>Calibri Light</vt:lpstr>
      <vt:lpstr>Courier New</vt:lpstr>
      <vt:lpstr>Office 佈景主題</vt:lpstr>
      <vt:lpstr>生成式AI技術與數位行銷人才養成班 機器學習與深度學習概論</vt:lpstr>
      <vt:lpstr>Chapter 13: Going Deeper – The Mechanics of PyTorch</vt:lpstr>
      <vt:lpstr>The key features of PyTorch</vt:lpstr>
      <vt:lpstr>PyTorch’s computation graphs</vt:lpstr>
      <vt:lpstr>Understanding computation graphs</vt:lpstr>
      <vt:lpstr>PowerPoint 簡報</vt:lpstr>
      <vt:lpstr>Creating a graph in PyTorch</vt:lpstr>
      <vt:lpstr>PyTorch tensor objects for storing and updating model parameters</vt:lpstr>
      <vt:lpstr>PowerPoint 簡報</vt:lpstr>
      <vt:lpstr>Computing gradients via automatic differentiation</vt:lpstr>
      <vt:lpstr>Computing the gradients of the loss with respect to trainable variables</vt:lpstr>
      <vt:lpstr>PowerPoint 簡報</vt:lpstr>
      <vt:lpstr>PowerPoint 簡報</vt:lpstr>
      <vt:lpstr>Simplifying implementations of common architectures via the torch.nn module</vt:lpstr>
      <vt:lpstr>Implementing models based on nn.Sequential</vt:lpstr>
      <vt:lpstr>PowerPoint 簡報</vt:lpstr>
      <vt:lpstr>Choosing a loss function</vt:lpstr>
      <vt:lpstr>PowerPoint 簡報</vt:lpstr>
      <vt:lpstr>PowerPoint 簡報</vt:lpstr>
      <vt:lpstr>Solving an XOR classification problem</vt:lpstr>
      <vt:lpstr>PowerPoint 簡報</vt:lpstr>
      <vt:lpstr>Project two – classifying MNIST handwritten digits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謝欽旭</dc:creator>
  <cp:lastModifiedBy>謝欽旭</cp:lastModifiedBy>
  <cp:revision>57</cp:revision>
  <dcterms:created xsi:type="dcterms:W3CDTF">2025-05-23T12:34:05Z</dcterms:created>
  <dcterms:modified xsi:type="dcterms:W3CDTF">2025-05-29T06:32:30Z</dcterms:modified>
</cp:coreProperties>
</file>